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23622000" cy="33413700"/>
  <p:notesSz cx="6858000" cy="9144000"/>
  <p:embeddedFontLst>
    <p:embeddedFont>
      <p:font typeface="Aleo Bold" panose="020F0802020204030203" pitchFamily="34" charset="77"/>
      <p:regular r:id="rId3"/>
      <p:bold r:id="rId4"/>
    </p:embeddedFont>
    <p:embeddedFont>
      <p:font typeface="Frutiger LT Std 1" panose="020B0703030504020204" pitchFamily="34" charset="77"/>
      <p:regular r:id="rId5"/>
      <p:bold r:id="rId6"/>
    </p:embeddedFont>
    <p:embeddedFont>
      <p:font typeface="Frutiger LT Std 2" panose="020B0602020204020204" pitchFamily="34" charset="77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2" autoAdjust="0"/>
  </p:normalViewPr>
  <p:slideViewPr>
    <p:cSldViewPr>
      <p:cViewPr>
        <p:scale>
          <a:sx n="20" d="100"/>
          <a:sy n="20" d="100"/>
        </p:scale>
        <p:origin x="247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855147" y="852947"/>
            <a:ext cx="3014106" cy="1237667"/>
          </a:xfrm>
          <a:custGeom>
            <a:avLst/>
            <a:gdLst/>
            <a:ahLst/>
            <a:cxnLst/>
            <a:rect l="l" t="t" r="r" b="b"/>
            <a:pathLst>
              <a:path w="3014106" h="1237667">
                <a:moveTo>
                  <a:pt x="0" y="0"/>
                </a:moveTo>
                <a:lnTo>
                  <a:pt x="3014106" y="0"/>
                </a:lnTo>
                <a:lnTo>
                  <a:pt x="3014106" y="1237667"/>
                </a:lnTo>
                <a:lnTo>
                  <a:pt x="0" y="12376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16499027" y="919338"/>
            <a:ext cx="2662373" cy="1104885"/>
          </a:xfrm>
          <a:custGeom>
            <a:avLst/>
            <a:gdLst/>
            <a:ahLst/>
            <a:cxnLst/>
            <a:rect l="l" t="t" r="r" b="b"/>
            <a:pathLst>
              <a:path w="2662373" h="1104885">
                <a:moveTo>
                  <a:pt x="0" y="0"/>
                </a:moveTo>
                <a:lnTo>
                  <a:pt x="2662373" y="0"/>
                </a:lnTo>
                <a:lnTo>
                  <a:pt x="2662373" y="1104885"/>
                </a:lnTo>
                <a:lnTo>
                  <a:pt x="0" y="110488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4" name="Group 4"/>
          <p:cNvGrpSpPr/>
          <p:nvPr/>
        </p:nvGrpSpPr>
        <p:grpSpPr>
          <a:xfrm>
            <a:off x="0" y="2728789"/>
            <a:ext cx="23622000" cy="3237105"/>
            <a:chOff x="0" y="0"/>
            <a:chExt cx="2709333" cy="371281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09333" cy="371281"/>
            </a:xfrm>
            <a:custGeom>
              <a:avLst/>
              <a:gdLst/>
              <a:ahLst/>
              <a:cxnLst/>
              <a:rect l="l" t="t" r="r" b="b"/>
              <a:pathLst>
                <a:path w="2709333" h="371281">
                  <a:moveTo>
                    <a:pt x="0" y="0"/>
                  </a:moveTo>
                  <a:lnTo>
                    <a:pt x="2709333" y="0"/>
                  </a:lnTo>
                  <a:lnTo>
                    <a:pt x="2709333" y="371281"/>
                  </a:lnTo>
                  <a:lnTo>
                    <a:pt x="0" y="371281"/>
                  </a:lnTo>
                  <a:close/>
                </a:path>
              </a:pathLst>
            </a:custGeom>
            <a:gradFill rotWithShape="1">
              <a:gsLst>
                <a:gs pos="0">
                  <a:srgbClr val="AE2573">
                    <a:alpha val="100000"/>
                  </a:srgbClr>
                </a:gs>
                <a:gs pos="100000">
                  <a:srgbClr val="253C57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0"/>
              <a:ext cx="2709333" cy="3712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323"/>
                </a:lnSpc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2101564" y="4331307"/>
            <a:ext cx="10533374" cy="3047856"/>
            <a:chOff x="0" y="0"/>
            <a:chExt cx="1208129" cy="34957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208129" cy="349575"/>
            </a:xfrm>
            <a:custGeom>
              <a:avLst/>
              <a:gdLst/>
              <a:ahLst/>
              <a:cxnLst/>
              <a:rect l="l" t="t" r="r" b="b"/>
              <a:pathLst>
                <a:path w="1208129" h="349575">
                  <a:moveTo>
                    <a:pt x="0" y="0"/>
                  </a:moveTo>
                  <a:lnTo>
                    <a:pt x="1208129" y="0"/>
                  </a:lnTo>
                  <a:lnTo>
                    <a:pt x="1208129" y="349575"/>
                  </a:lnTo>
                  <a:lnTo>
                    <a:pt x="0" y="349575"/>
                  </a:lnTo>
                  <a:close/>
                </a:path>
              </a:pathLst>
            </a:custGeom>
            <a:solidFill>
              <a:srgbClr val="AE357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0"/>
              <a:ext cx="1208129" cy="3495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919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931347" y="6604069"/>
            <a:ext cx="10495494" cy="4169158"/>
            <a:chOff x="0" y="0"/>
            <a:chExt cx="1203784" cy="478183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1203784" cy="478183"/>
            </a:xfrm>
            <a:custGeom>
              <a:avLst/>
              <a:gdLst/>
              <a:ahLst/>
              <a:cxnLst/>
              <a:rect l="l" t="t" r="r" b="b"/>
              <a:pathLst>
                <a:path w="1203784" h="478183">
                  <a:moveTo>
                    <a:pt x="0" y="0"/>
                  </a:moveTo>
                  <a:lnTo>
                    <a:pt x="1203784" y="0"/>
                  </a:lnTo>
                  <a:lnTo>
                    <a:pt x="1203784" y="478183"/>
                  </a:lnTo>
                  <a:lnTo>
                    <a:pt x="0" y="4781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0"/>
              <a:ext cx="1203784" cy="4781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l">
                <a:lnSpc>
                  <a:spcPts val="3919"/>
                </a:lnSpc>
              </a:pPr>
              <a:endParaRPr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931347" y="11156767"/>
            <a:ext cx="10495494" cy="4225674"/>
            <a:chOff x="0" y="0"/>
            <a:chExt cx="1203784" cy="484665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203784" cy="484665"/>
            </a:xfrm>
            <a:custGeom>
              <a:avLst/>
              <a:gdLst/>
              <a:ahLst/>
              <a:cxnLst/>
              <a:rect l="l" t="t" r="r" b="b"/>
              <a:pathLst>
                <a:path w="1203784" h="484665">
                  <a:moveTo>
                    <a:pt x="0" y="0"/>
                  </a:moveTo>
                  <a:lnTo>
                    <a:pt x="1203784" y="0"/>
                  </a:lnTo>
                  <a:lnTo>
                    <a:pt x="1203784" y="484665"/>
                  </a:lnTo>
                  <a:lnTo>
                    <a:pt x="0" y="48466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0"/>
              <a:ext cx="1203784" cy="4846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l">
                <a:lnSpc>
                  <a:spcPts val="3919"/>
                </a:lnSpc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931347" y="15709465"/>
            <a:ext cx="10495494" cy="4225674"/>
            <a:chOff x="0" y="0"/>
            <a:chExt cx="1203784" cy="484665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203784" cy="484665"/>
            </a:xfrm>
            <a:custGeom>
              <a:avLst/>
              <a:gdLst/>
              <a:ahLst/>
              <a:cxnLst/>
              <a:rect l="l" t="t" r="r" b="b"/>
              <a:pathLst>
                <a:path w="1203784" h="484665">
                  <a:moveTo>
                    <a:pt x="0" y="0"/>
                  </a:moveTo>
                  <a:lnTo>
                    <a:pt x="1203784" y="0"/>
                  </a:lnTo>
                  <a:lnTo>
                    <a:pt x="1203784" y="484665"/>
                  </a:lnTo>
                  <a:lnTo>
                    <a:pt x="0" y="48466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0"/>
              <a:ext cx="1203784" cy="4846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l">
                <a:lnSpc>
                  <a:spcPts val="3919"/>
                </a:lnSpc>
              </a:pPr>
              <a:endParaRPr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931347" y="20262164"/>
            <a:ext cx="10495494" cy="10508563"/>
            <a:chOff x="0" y="0"/>
            <a:chExt cx="1203784" cy="1205283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1203784" cy="1205283"/>
            </a:xfrm>
            <a:custGeom>
              <a:avLst/>
              <a:gdLst/>
              <a:ahLst/>
              <a:cxnLst/>
              <a:rect l="l" t="t" r="r" b="b"/>
              <a:pathLst>
                <a:path w="1203784" h="1205283">
                  <a:moveTo>
                    <a:pt x="0" y="0"/>
                  </a:moveTo>
                  <a:lnTo>
                    <a:pt x="1203784" y="0"/>
                  </a:lnTo>
                  <a:lnTo>
                    <a:pt x="1203784" y="1205283"/>
                  </a:lnTo>
                  <a:lnTo>
                    <a:pt x="0" y="12052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0"/>
              <a:ext cx="1203784" cy="12052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l">
                <a:lnSpc>
                  <a:spcPts val="3920"/>
                </a:lnSpc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2158604" y="14201454"/>
            <a:ext cx="10495494" cy="7430857"/>
            <a:chOff x="0" y="0"/>
            <a:chExt cx="1203784" cy="852285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1203784" cy="852285"/>
            </a:xfrm>
            <a:custGeom>
              <a:avLst/>
              <a:gdLst/>
              <a:ahLst/>
              <a:cxnLst/>
              <a:rect l="l" t="t" r="r" b="b"/>
              <a:pathLst>
                <a:path w="1203784" h="852285">
                  <a:moveTo>
                    <a:pt x="0" y="0"/>
                  </a:moveTo>
                  <a:lnTo>
                    <a:pt x="1203784" y="0"/>
                  </a:lnTo>
                  <a:lnTo>
                    <a:pt x="1203784" y="852285"/>
                  </a:lnTo>
                  <a:lnTo>
                    <a:pt x="0" y="85228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0"/>
              <a:ext cx="1203784" cy="8522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l">
                <a:lnSpc>
                  <a:spcPts val="3919"/>
                </a:lnSpc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2139444" y="22032360"/>
            <a:ext cx="10495494" cy="4169158"/>
            <a:chOff x="0" y="0"/>
            <a:chExt cx="1203784" cy="47818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203784" cy="478183"/>
            </a:xfrm>
            <a:custGeom>
              <a:avLst/>
              <a:gdLst/>
              <a:ahLst/>
              <a:cxnLst/>
              <a:rect l="l" t="t" r="r" b="b"/>
              <a:pathLst>
                <a:path w="1203784" h="478183">
                  <a:moveTo>
                    <a:pt x="0" y="0"/>
                  </a:moveTo>
                  <a:lnTo>
                    <a:pt x="1203784" y="0"/>
                  </a:lnTo>
                  <a:lnTo>
                    <a:pt x="1203784" y="478183"/>
                  </a:lnTo>
                  <a:lnTo>
                    <a:pt x="0" y="4781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0"/>
              <a:ext cx="1203784" cy="4781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l">
                <a:lnSpc>
                  <a:spcPts val="3919"/>
                </a:lnSpc>
              </a:pPr>
              <a:endParaRPr/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12139444" y="26601569"/>
            <a:ext cx="10495494" cy="4169158"/>
            <a:chOff x="0" y="0"/>
            <a:chExt cx="1203784" cy="478183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1203784" cy="478183"/>
            </a:xfrm>
            <a:custGeom>
              <a:avLst/>
              <a:gdLst/>
              <a:ahLst/>
              <a:cxnLst/>
              <a:rect l="l" t="t" r="r" b="b"/>
              <a:pathLst>
                <a:path w="1203784" h="478183">
                  <a:moveTo>
                    <a:pt x="0" y="0"/>
                  </a:moveTo>
                  <a:lnTo>
                    <a:pt x="1203784" y="0"/>
                  </a:lnTo>
                  <a:lnTo>
                    <a:pt x="1203784" y="478183"/>
                  </a:lnTo>
                  <a:lnTo>
                    <a:pt x="0" y="4781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0" y="0"/>
              <a:ext cx="1203784" cy="4781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l">
                <a:lnSpc>
                  <a:spcPts val="3919"/>
                </a:lnSpc>
              </a:pPr>
              <a:endParaRPr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0" y="31723227"/>
            <a:ext cx="23622000" cy="2684655"/>
            <a:chOff x="0" y="0"/>
            <a:chExt cx="2709333" cy="307917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2709333" cy="307917"/>
            </a:xfrm>
            <a:custGeom>
              <a:avLst/>
              <a:gdLst/>
              <a:ahLst/>
              <a:cxnLst/>
              <a:rect l="l" t="t" r="r" b="b"/>
              <a:pathLst>
                <a:path w="2709333" h="307917">
                  <a:moveTo>
                    <a:pt x="0" y="0"/>
                  </a:moveTo>
                  <a:lnTo>
                    <a:pt x="2709333" y="0"/>
                  </a:lnTo>
                  <a:lnTo>
                    <a:pt x="2709333" y="307917"/>
                  </a:lnTo>
                  <a:lnTo>
                    <a:pt x="0" y="307917"/>
                  </a:lnTo>
                  <a:close/>
                </a:path>
              </a:pathLst>
            </a:custGeom>
            <a:gradFill rotWithShape="1">
              <a:gsLst>
                <a:gs pos="0">
                  <a:srgbClr val="AE2573">
                    <a:alpha val="100000"/>
                  </a:srgbClr>
                </a:gs>
                <a:gs pos="100000">
                  <a:srgbClr val="253C57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0" y="0"/>
              <a:ext cx="2709333" cy="3079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5323"/>
                </a:lnSpc>
              </a:pPr>
              <a:endParaRPr/>
            </a:p>
          </p:txBody>
        </p:sp>
      </p:grpSp>
      <p:sp>
        <p:nvSpPr>
          <p:cNvPr id="34" name="Freeform 34"/>
          <p:cNvSpPr/>
          <p:nvPr/>
        </p:nvSpPr>
        <p:spPr>
          <a:xfrm>
            <a:off x="19628780" y="852947"/>
            <a:ext cx="2819318" cy="1101883"/>
          </a:xfrm>
          <a:custGeom>
            <a:avLst/>
            <a:gdLst/>
            <a:ahLst/>
            <a:cxnLst/>
            <a:rect l="l" t="t" r="r" b="b"/>
            <a:pathLst>
              <a:path w="2819318" h="1101883">
                <a:moveTo>
                  <a:pt x="0" y="0"/>
                </a:moveTo>
                <a:lnTo>
                  <a:pt x="2819317" y="0"/>
                </a:lnTo>
                <a:lnTo>
                  <a:pt x="2819317" y="1101883"/>
                </a:lnTo>
                <a:lnTo>
                  <a:pt x="0" y="110188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5" name="TextBox 35"/>
          <p:cNvSpPr txBox="1"/>
          <p:nvPr/>
        </p:nvSpPr>
        <p:spPr>
          <a:xfrm>
            <a:off x="1098066" y="6690708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 dirty="0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Background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098066" y="7172142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098066" y="11243406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Impact on patients and staff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098066" y="11722832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098066" y="15796105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 dirty="0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Aim of the Statement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098066" y="16275530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 dirty="0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098066" y="20348803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Actions taken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098066" y="20828229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55147" y="3400397"/>
            <a:ext cx="22340434" cy="6070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3999" b="1">
                <a:solidFill>
                  <a:srgbClr val="FFFFFF"/>
                </a:solidFill>
                <a:latin typeface="Aleo Bold"/>
                <a:ea typeface="Aleo Bold"/>
                <a:cs typeface="Aleo Bold"/>
                <a:sym typeface="Aleo Bold"/>
              </a:rPr>
              <a:t>+Click to add summary title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855147" y="4236057"/>
            <a:ext cx="5852465" cy="469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 author/s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855147" y="4639323"/>
            <a:ext cx="5852465" cy="469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 date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2609547" y="4790136"/>
            <a:ext cx="9299722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 dirty="0">
                <a:solidFill>
                  <a:srgbClr val="FFFFFF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 summary/overview of improvements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2306163" y="14288093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Measures/outcomes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2331413" y="14757994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 dirty="0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2306163" y="22119000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Next steps (sustain and spread)...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12306163" y="22598425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2306163" y="26688208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Organisational learning/patient participation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2306163" y="27167634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855147" y="32075652"/>
            <a:ext cx="21779791" cy="908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The Academy of Research and Improvement, Hampshire and Isle of Wight Healthcare NHS Foundation Trust</a:t>
            </a:r>
          </a:p>
          <a:p>
            <a:pPr algn="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Quality Improvement - Summary</a:t>
            </a:r>
          </a:p>
        </p:txBody>
      </p:sp>
      <p:grpSp>
        <p:nvGrpSpPr>
          <p:cNvPr id="54" name="Group 54"/>
          <p:cNvGrpSpPr/>
          <p:nvPr/>
        </p:nvGrpSpPr>
        <p:grpSpPr>
          <a:xfrm>
            <a:off x="12139444" y="7779214"/>
            <a:ext cx="10495494" cy="6022190"/>
            <a:chOff x="0" y="0"/>
            <a:chExt cx="1203784" cy="690717"/>
          </a:xfrm>
        </p:grpSpPr>
        <p:sp>
          <p:nvSpPr>
            <p:cNvPr id="55" name="Freeform 55"/>
            <p:cNvSpPr/>
            <p:nvPr/>
          </p:nvSpPr>
          <p:spPr>
            <a:xfrm>
              <a:off x="0" y="0"/>
              <a:ext cx="1203784" cy="690717"/>
            </a:xfrm>
            <a:custGeom>
              <a:avLst/>
              <a:gdLst/>
              <a:ahLst/>
              <a:cxnLst/>
              <a:rect l="l" t="t" r="r" b="b"/>
              <a:pathLst>
                <a:path w="1203784" h="690717">
                  <a:moveTo>
                    <a:pt x="0" y="0"/>
                  </a:moveTo>
                  <a:lnTo>
                    <a:pt x="1203784" y="0"/>
                  </a:lnTo>
                  <a:lnTo>
                    <a:pt x="1203784" y="690717"/>
                  </a:lnTo>
                  <a:lnTo>
                    <a:pt x="0" y="69071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253C57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TextBox 56"/>
            <p:cNvSpPr txBox="1"/>
            <p:nvPr/>
          </p:nvSpPr>
          <p:spPr>
            <a:xfrm>
              <a:off x="0" y="0"/>
              <a:ext cx="1203784" cy="6907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l">
                <a:lnSpc>
                  <a:spcPts val="3919"/>
                </a:lnSpc>
              </a:pPr>
              <a:endParaRPr/>
            </a:p>
          </p:txBody>
        </p:sp>
      </p:grpSp>
      <p:sp>
        <p:nvSpPr>
          <p:cNvPr id="57" name="TextBox 57"/>
          <p:cNvSpPr txBox="1"/>
          <p:nvPr/>
        </p:nvSpPr>
        <p:spPr>
          <a:xfrm>
            <a:off x="4479788" y="1058994"/>
            <a:ext cx="11409639" cy="8982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781"/>
              </a:lnSpc>
            </a:pPr>
            <a:r>
              <a:rPr lang="en-US" sz="5899" b="1">
                <a:solidFill>
                  <a:srgbClr val="000000"/>
                </a:solidFill>
                <a:latin typeface="Aleo Bold"/>
                <a:ea typeface="Aleo Bold"/>
                <a:cs typeface="Aleo Bold"/>
                <a:sym typeface="Aleo Bold"/>
              </a:rPr>
              <a:t>Quality Improvement Summary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2399845" y="8406073"/>
            <a:ext cx="9936813" cy="4178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 dirty="0">
                <a:solidFill>
                  <a:srgbClr val="000000"/>
                </a:solidFill>
                <a:latin typeface="Frutiger LT Std 2"/>
                <a:ea typeface="Frutiger LT Std 2"/>
                <a:cs typeface="Frutiger LT Std 2"/>
                <a:sym typeface="Frutiger LT Std 2"/>
              </a:rPr>
              <a:t>+Click to add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12423430" y="7988764"/>
            <a:ext cx="10024667" cy="469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 dirty="0">
                <a:solidFill>
                  <a:srgbClr val="000000"/>
                </a:solidFill>
                <a:latin typeface="Frutiger LT Std 1"/>
                <a:ea typeface="Frutiger LT Std 1"/>
                <a:cs typeface="Frutiger LT Std 1"/>
                <a:sym typeface="Frutiger LT Std 1"/>
              </a:rPr>
              <a:t>Photo/Chart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112</Words>
  <Application>Microsoft Macintosh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Aleo Bold</vt:lpstr>
      <vt:lpstr>Calibri</vt:lpstr>
      <vt:lpstr>Frutiger LT Std 2</vt:lpstr>
      <vt:lpstr>Frutiger LT Std 1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SUMMARY-QI-Nov2023</dc:title>
  <cp:lastModifiedBy>Davies, Samantha - Creative Communications Manager</cp:lastModifiedBy>
  <cp:revision>2</cp:revision>
  <dcterms:created xsi:type="dcterms:W3CDTF">2006-08-16T00:00:00Z</dcterms:created>
  <dcterms:modified xsi:type="dcterms:W3CDTF">2024-11-12T15:30:23Z</dcterms:modified>
  <dc:identifier>DAGUMfAxlCU</dc:identifier>
</cp:coreProperties>
</file>